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Geist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3EB"/>
    <a:srgbClr val="DFF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8B2FF6-55CE-4507-84D9-5C964BB27C4D}" v="4" dt="2025-11-04T02:54:04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917847041556" userId="c66975751d78ef0b" providerId="LiveId" clId="{E0567290-6F77-46A7-AE2C-7E6645A6147C}"/>
    <pc:docChg chg="undo custSel addSld modSld">
      <pc:chgData name="917847041556" userId="c66975751d78ef0b" providerId="LiveId" clId="{E0567290-6F77-46A7-AE2C-7E6645A6147C}" dt="2025-11-04T02:56:41.781" v="127" actId="20577"/>
      <pc:docMkLst>
        <pc:docMk/>
      </pc:docMkLst>
      <pc:sldChg chg="modSp mod">
        <pc:chgData name="917847041556" userId="c66975751d78ef0b" providerId="LiveId" clId="{E0567290-6F77-46A7-AE2C-7E6645A6147C}" dt="2025-11-04T02:55:02.514" v="117" actId="2711"/>
        <pc:sldMkLst>
          <pc:docMk/>
          <pc:sldMk cId="0" sldId="256"/>
        </pc:sldMkLst>
        <pc:spChg chg="mod">
          <ac:chgData name="917847041556" userId="c66975751d78ef0b" providerId="LiveId" clId="{E0567290-6F77-46A7-AE2C-7E6645A6147C}" dt="2025-11-04T02:52:23.656" v="91" actId="403"/>
          <ac:spMkLst>
            <pc:docMk/>
            <pc:sldMk cId="0" sldId="256"/>
            <ac:spMk id="3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2:23.656" v="91" actId="403"/>
          <ac:spMkLst>
            <pc:docMk/>
            <pc:sldMk cId="0" sldId="256"/>
            <ac:spMk id="4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2:23.656" v="91" actId="403"/>
          <ac:spMkLst>
            <pc:docMk/>
            <pc:sldMk cId="0" sldId="256"/>
            <ac:spMk id="5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5:02.514" v="117" actId="2711"/>
          <ac:spMkLst>
            <pc:docMk/>
            <pc:sldMk cId="0" sldId="256"/>
            <ac:spMk id="6" creationId="{00000000-0000-0000-0000-000000000000}"/>
          </ac:spMkLst>
        </pc:spChg>
      </pc:sldChg>
      <pc:sldChg chg="addSp modSp mod">
        <pc:chgData name="917847041556" userId="c66975751d78ef0b" providerId="LiveId" clId="{E0567290-6F77-46A7-AE2C-7E6645A6147C}" dt="2025-11-04T02:52:17.058" v="88" actId="403"/>
        <pc:sldMkLst>
          <pc:docMk/>
          <pc:sldMk cId="0" sldId="257"/>
        </pc:sldMkLst>
        <pc:spChg chg="mod">
          <ac:chgData name="917847041556" userId="c66975751d78ef0b" providerId="LiveId" clId="{E0567290-6F77-46A7-AE2C-7E6645A6147C}" dt="2025-11-04T02:52:17.058" v="88" actId="403"/>
          <ac:spMkLst>
            <pc:docMk/>
            <pc:sldMk cId="0" sldId="257"/>
            <ac:spMk id="2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2:17.058" v="88" actId="403"/>
          <ac:spMkLst>
            <pc:docMk/>
            <pc:sldMk cId="0" sldId="257"/>
            <ac:spMk id="3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2:17.058" v="88" actId="403"/>
          <ac:spMkLst>
            <pc:docMk/>
            <pc:sldMk cId="0" sldId="257"/>
            <ac:spMk id="4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2:17.058" v="88" actId="403"/>
          <ac:spMkLst>
            <pc:docMk/>
            <pc:sldMk cId="0" sldId="257"/>
            <ac:spMk id="5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2:17.058" v="88" actId="403"/>
          <ac:spMkLst>
            <pc:docMk/>
            <pc:sldMk cId="0" sldId="257"/>
            <ac:spMk id="6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2:17.058" v="88" actId="403"/>
          <ac:spMkLst>
            <pc:docMk/>
            <pc:sldMk cId="0" sldId="257"/>
            <ac:spMk id="7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2:17.058" v="88" actId="403"/>
          <ac:spMkLst>
            <pc:docMk/>
            <pc:sldMk cId="0" sldId="257"/>
            <ac:spMk id="9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2:17.058" v="88" actId="403"/>
          <ac:spMkLst>
            <pc:docMk/>
            <pc:sldMk cId="0" sldId="257"/>
            <ac:spMk id="11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2:17.058" v="88" actId="403"/>
          <ac:spMkLst>
            <pc:docMk/>
            <pc:sldMk cId="0" sldId="257"/>
            <ac:spMk id="12" creationId="{00000000-0000-0000-0000-000000000000}"/>
          </ac:spMkLst>
        </pc:spChg>
        <pc:spChg chg="add mod">
          <ac:chgData name="917847041556" userId="c66975751d78ef0b" providerId="LiveId" clId="{E0567290-6F77-46A7-AE2C-7E6645A6147C}" dt="2025-11-04T02:52:17.058" v="88" actId="403"/>
          <ac:spMkLst>
            <pc:docMk/>
            <pc:sldMk cId="0" sldId="257"/>
            <ac:spMk id="13" creationId="{8A446A1A-06C6-DD63-0216-5DB0127266C5}"/>
          </ac:spMkLst>
        </pc:spChg>
      </pc:sldChg>
      <pc:sldChg chg="addSp modSp mod">
        <pc:chgData name="917847041556" userId="c66975751d78ef0b" providerId="LiveId" clId="{E0567290-6F77-46A7-AE2C-7E6645A6147C}" dt="2025-11-04T02:52:10.581" v="87" actId="403"/>
        <pc:sldMkLst>
          <pc:docMk/>
          <pc:sldMk cId="0" sldId="258"/>
        </pc:sldMkLst>
        <pc:spChg chg="mod">
          <ac:chgData name="917847041556" userId="c66975751d78ef0b" providerId="LiveId" clId="{E0567290-6F77-46A7-AE2C-7E6645A6147C}" dt="2025-11-04T02:52:10.581" v="87" actId="403"/>
          <ac:spMkLst>
            <pc:docMk/>
            <pc:sldMk cId="0" sldId="258"/>
            <ac:spMk id="2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2:10.581" v="87" actId="403"/>
          <ac:spMkLst>
            <pc:docMk/>
            <pc:sldMk cId="0" sldId="258"/>
            <ac:spMk id="3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2:10.581" v="87" actId="403"/>
          <ac:spMkLst>
            <pc:docMk/>
            <pc:sldMk cId="0" sldId="258"/>
            <ac:spMk id="4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2:10.581" v="87" actId="403"/>
          <ac:spMkLst>
            <pc:docMk/>
            <pc:sldMk cId="0" sldId="258"/>
            <ac:spMk id="5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2:10.581" v="87" actId="403"/>
          <ac:spMkLst>
            <pc:docMk/>
            <pc:sldMk cId="0" sldId="258"/>
            <ac:spMk id="6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2:10.581" v="87" actId="403"/>
          <ac:spMkLst>
            <pc:docMk/>
            <pc:sldMk cId="0" sldId="258"/>
            <ac:spMk id="7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2:10.581" v="87" actId="403"/>
          <ac:spMkLst>
            <pc:docMk/>
            <pc:sldMk cId="0" sldId="258"/>
            <ac:spMk id="8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2:10.581" v="87" actId="403"/>
          <ac:spMkLst>
            <pc:docMk/>
            <pc:sldMk cId="0" sldId="258"/>
            <ac:spMk id="9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2:10.581" v="87" actId="403"/>
          <ac:spMkLst>
            <pc:docMk/>
            <pc:sldMk cId="0" sldId="258"/>
            <ac:spMk id="12" creationId="{00000000-0000-0000-0000-000000000000}"/>
          </ac:spMkLst>
        </pc:spChg>
        <pc:spChg chg="add mod">
          <ac:chgData name="917847041556" userId="c66975751d78ef0b" providerId="LiveId" clId="{E0567290-6F77-46A7-AE2C-7E6645A6147C}" dt="2025-11-04T02:52:10.581" v="87" actId="403"/>
          <ac:spMkLst>
            <pc:docMk/>
            <pc:sldMk cId="0" sldId="258"/>
            <ac:spMk id="13" creationId="{A63CC1AB-C7F6-E4D4-55F1-5F0AAD8B2F7D}"/>
          </ac:spMkLst>
        </pc:spChg>
      </pc:sldChg>
      <pc:sldChg chg="addSp modSp mod">
        <pc:chgData name="917847041556" userId="c66975751d78ef0b" providerId="LiveId" clId="{E0567290-6F77-46A7-AE2C-7E6645A6147C}" dt="2025-11-04T02:54:35.546" v="111" actId="403"/>
        <pc:sldMkLst>
          <pc:docMk/>
          <pc:sldMk cId="0" sldId="259"/>
        </pc:sldMkLst>
        <pc:spChg chg="mod">
          <ac:chgData name="917847041556" userId="c66975751d78ef0b" providerId="LiveId" clId="{E0567290-6F77-46A7-AE2C-7E6645A6147C}" dt="2025-11-04T02:54:35.546" v="111" actId="403"/>
          <ac:spMkLst>
            <pc:docMk/>
            <pc:sldMk cId="0" sldId="259"/>
            <ac:spMk id="3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35.546" v="111" actId="403"/>
          <ac:spMkLst>
            <pc:docMk/>
            <pc:sldMk cId="0" sldId="259"/>
            <ac:spMk id="4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35.546" v="111" actId="403"/>
          <ac:spMkLst>
            <pc:docMk/>
            <pc:sldMk cId="0" sldId="259"/>
            <ac:spMk id="6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35.546" v="111" actId="403"/>
          <ac:spMkLst>
            <pc:docMk/>
            <pc:sldMk cId="0" sldId="259"/>
            <ac:spMk id="10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35.546" v="111" actId="403"/>
          <ac:spMkLst>
            <pc:docMk/>
            <pc:sldMk cId="0" sldId="259"/>
            <ac:spMk id="13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35.546" v="111" actId="403"/>
          <ac:spMkLst>
            <pc:docMk/>
            <pc:sldMk cId="0" sldId="259"/>
            <ac:spMk id="14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35.546" v="111" actId="403"/>
          <ac:spMkLst>
            <pc:docMk/>
            <pc:sldMk cId="0" sldId="259"/>
            <ac:spMk id="15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35.546" v="111" actId="403"/>
          <ac:spMkLst>
            <pc:docMk/>
            <pc:sldMk cId="0" sldId="259"/>
            <ac:spMk id="16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35.546" v="111" actId="403"/>
          <ac:spMkLst>
            <pc:docMk/>
            <pc:sldMk cId="0" sldId="259"/>
            <ac:spMk id="17" creationId="{00000000-0000-0000-0000-000000000000}"/>
          </ac:spMkLst>
        </pc:spChg>
        <pc:spChg chg="add mod">
          <ac:chgData name="917847041556" userId="c66975751d78ef0b" providerId="LiveId" clId="{E0567290-6F77-46A7-AE2C-7E6645A6147C}" dt="2025-11-04T02:54:35.546" v="111" actId="403"/>
          <ac:spMkLst>
            <pc:docMk/>
            <pc:sldMk cId="0" sldId="259"/>
            <ac:spMk id="18" creationId="{C5859011-9EEC-00E1-B30F-404605BEB2B4}"/>
          </ac:spMkLst>
        </pc:spChg>
      </pc:sldChg>
      <pc:sldChg chg="addSp modSp mod">
        <pc:chgData name="917847041556" userId="c66975751d78ef0b" providerId="LiveId" clId="{E0567290-6F77-46A7-AE2C-7E6645A6147C}" dt="2025-11-04T02:54:18.217" v="108" actId="403"/>
        <pc:sldMkLst>
          <pc:docMk/>
          <pc:sldMk cId="0" sldId="260"/>
        </pc:sldMkLst>
        <pc:spChg chg="mod">
          <ac:chgData name="917847041556" userId="c66975751d78ef0b" providerId="LiveId" clId="{E0567290-6F77-46A7-AE2C-7E6645A6147C}" dt="2025-11-04T02:54:18.217" v="108" actId="403"/>
          <ac:spMkLst>
            <pc:docMk/>
            <pc:sldMk cId="0" sldId="260"/>
            <ac:spMk id="7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18.217" v="108" actId="403"/>
          <ac:spMkLst>
            <pc:docMk/>
            <pc:sldMk cId="0" sldId="260"/>
            <ac:spMk id="8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18.217" v="108" actId="403"/>
          <ac:spMkLst>
            <pc:docMk/>
            <pc:sldMk cId="0" sldId="260"/>
            <ac:spMk id="9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18.217" v="108" actId="403"/>
          <ac:spMkLst>
            <pc:docMk/>
            <pc:sldMk cId="0" sldId="260"/>
            <ac:spMk id="10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18.217" v="108" actId="403"/>
          <ac:spMkLst>
            <pc:docMk/>
            <pc:sldMk cId="0" sldId="260"/>
            <ac:spMk id="11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18.217" v="108" actId="403"/>
          <ac:spMkLst>
            <pc:docMk/>
            <pc:sldMk cId="0" sldId="260"/>
            <ac:spMk id="12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18.217" v="108" actId="403"/>
          <ac:spMkLst>
            <pc:docMk/>
            <pc:sldMk cId="0" sldId="260"/>
            <ac:spMk id="15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18.217" v="108" actId="403"/>
          <ac:spMkLst>
            <pc:docMk/>
            <pc:sldMk cId="0" sldId="260"/>
            <ac:spMk id="17" creationId="{00000000-0000-0000-0000-000000000000}"/>
          </ac:spMkLst>
        </pc:spChg>
        <pc:spChg chg="add mod">
          <ac:chgData name="917847041556" userId="c66975751d78ef0b" providerId="LiveId" clId="{E0567290-6F77-46A7-AE2C-7E6645A6147C}" dt="2025-11-04T02:54:18.217" v="108" actId="403"/>
          <ac:spMkLst>
            <pc:docMk/>
            <pc:sldMk cId="0" sldId="260"/>
            <ac:spMk id="18" creationId="{42308025-375A-A82B-A267-2D035028B8F2}"/>
          </ac:spMkLst>
        </pc:spChg>
        <pc:spChg chg="add mod">
          <ac:chgData name="917847041556" userId="c66975751d78ef0b" providerId="LiveId" clId="{E0567290-6F77-46A7-AE2C-7E6645A6147C}" dt="2025-11-04T02:54:18.217" v="108" actId="403"/>
          <ac:spMkLst>
            <pc:docMk/>
            <pc:sldMk cId="0" sldId="260"/>
            <ac:spMk id="19" creationId="{9C53BE47-E189-4698-2FF1-00A20D2C8F25}"/>
          </ac:spMkLst>
        </pc:spChg>
      </pc:sldChg>
      <pc:sldChg chg="addSp modSp mod">
        <pc:chgData name="917847041556" userId="c66975751d78ef0b" providerId="LiveId" clId="{E0567290-6F77-46A7-AE2C-7E6645A6147C}" dt="2025-11-04T02:54:27.130" v="110" actId="403"/>
        <pc:sldMkLst>
          <pc:docMk/>
          <pc:sldMk cId="0" sldId="261"/>
        </pc:sldMkLst>
        <pc:spChg chg="mod">
          <ac:chgData name="917847041556" userId="c66975751d78ef0b" providerId="LiveId" clId="{E0567290-6F77-46A7-AE2C-7E6645A6147C}" dt="2025-11-04T02:54:27.130" v="110" actId="403"/>
          <ac:spMkLst>
            <pc:docMk/>
            <pc:sldMk cId="0" sldId="261"/>
            <ac:spMk id="2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27.130" v="110" actId="403"/>
          <ac:spMkLst>
            <pc:docMk/>
            <pc:sldMk cId="0" sldId="261"/>
            <ac:spMk id="3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27.130" v="110" actId="403"/>
          <ac:spMkLst>
            <pc:docMk/>
            <pc:sldMk cId="0" sldId="261"/>
            <ac:spMk id="4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27.130" v="110" actId="403"/>
          <ac:spMkLst>
            <pc:docMk/>
            <pc:sldMk cId="0" sldId="261"/>
            <ac:spMk id="5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27.130" v="110" actId="403"/>
          <ac:spMkLst>
            <pc:docMk/>
            <pc:sldMk cId="0" sldId="261"/>
            <ac:spMk id="6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27.130" v="110" actId="403"/>
          <ac:spMkLst>
            <pc:docMk/>
            <pc:sldMk cId="0" sldId="261"/>
            <ac:spMk id="10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27.130" v="110" actId="403"/>
          <ac:spMkLst>
            <pc:docMk/>
            <pc:sldMk cId="0" sldId="261"/>
            <ac:spMk id="11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27.130" v="110" actId="403"/>
          <ac:spMkLst>
            <pc:docMk/>
            <pc:sldMk cId="0" sldId="261"/>
            <ac:spMk id="12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4:27.130" v="110" actId="403"/>
          <ac:spMkLst>
            <pc:docMk/>
            <pc:sldMk cId="0" sldId="261"/>
            <ac:spMk id="14" creationId="{00000000-0000-0000-0000-000000000000}"/>
          </ac:spMkLst>
        </pc:spChg>
        <pc:spChg chg="add mod">
          <ac:chgData name="917847041556" userId="c66975751d78ef0b" providerId="LiveId" clId="{E0567290-6F77-46A7-AE2C-7E6645A6147C}" dt="2025-11-04T02:54:27.130" v="110" actId="403"/>
          <ac:spMkLst>
            <pc:docMk/>
            <pc:sldMk cId="0" sldId="261"/>
            <ac:spMk id="17" creationId="{60340BB3-197F-81BF-F398-5944447268E9}"/>
          </ac:spMkLst>
        </pc:spChg>
      </pc:sldChg>
      <pc:sldChg chg="addSp modSp mod">
        <pc:chgData name="917847041556" userId="c66975751d78ef0b" providerId="LiveId" clId="{E0567290-6F77-46A7-AE2C-7E6645A6147C}" dt="2025-11-04T02:56:41.781" v="127" actId="20577"/>
        <pc:sldMkLst>
          <pc:docMk/>
          <pc:sldMk cId="0" sldId="262"/>
        </pc:sldMkLst>
        <pc:spChg chg="mod">
          <ac:chgData name="917847041556" userId="c66975751d78ef0b" providerId="LiveId" clId="{E0567290-6F77-46A7-AE2C-7E6645A6147C}" dt="2025-11-04T02:49:01.223" v="40" actId="403"/>
          <ac:spMkLst>
            <pc:docMk/>
            <pc:sldMk cId="0" sldId="262"/>
            <ac:spMk id="2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01.223" v="40" actId="403"/>
          <ac:spMkLst>
            <pc:docMk/>
            <pc:sldMk cId="0" sldId="262"/>
            <ac:spMk id="3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6:37.386" v="126" actId="20577"/>
          <ac:spMkLst>
            <pc:docMk/>
            <pc:sldMk cId="0" sldId="262"/>
            <ac:spMk id="4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01.223" v="40" actId="403"/>
          <ac:spMkLst>
            <pc:docMk/>
            <pc:sldMk cId="0" sldId="262"/>
            <ac:spMk id="6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1:27.575" v="78" actId="20577"/>
          <ac:spMkLst>
            <pc:docMk/>
            <pc:sldMk cId="0" sldId="262"/>
            <ac:spMk id="7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1:24.903" v="77" actId="14100"/>
          <ac:spMkLst>
            <pc:docMk/>
            <pc:sldMk cId="0" sldId="262"/>
            <ac:spMk id="8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01.223" v="40" actId="403"/>
          <ac:spMkLst>
            <pc:docMk/>
            <pc:sldMk cId="0" sldId="262"/>
            <ac:spMk id="9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01.223" v="40" actId="403"/>
          <ac:spMkLst>
            <pc:docMk/>
            <pc:sldMk cId="0" sldId="262"/>
            <ac:spMk id="10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6:41.781" v="127" actId="20577"/>
          <ac:spMkLst>
            <pc:docMk/>
            <pc:sldMk cId="0" sldId="262"/>
            <ac:spMk id="12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1:10.270" v="75" actId="14100"/>
          <ac:spMkLst>
            <pc:docMk/>
            <pc:sldMk cId="0" sldId="262"/>
            <ac:spMk id="13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1:42.028" v="80" actId="20577"/>
          <ac:spMkLst>
            <pc:docMk/>
            <pc:sldMk cId="0" sldId="262"/>
            <ac:spMk id="14" creationId="{00000000-0000-0000-0000-000000000000}"/>
          </ac:spMkLst>
        </pc:spChg>
        <pc:spChg chg="add mod">
          <ac:chgData name="917847041556" userId="c66975751d78ef0b" providerId="LiveId" clId="{E0567290-6F77-46A7-AE2C-7E6645A6147C}" dt="2025-11-04T02:49:01.223" v="40" actId="403"/>
          <ac:spMkLst>
            <pc:docMk/>
            <pc:sldMk cId="0" sldId="262"/>
            <ac:spMk id="15" creationId="{3735D6C8-54B0-247D-1815-1D9D7695B35F}"/>
          </ac:spMkLst>
        </pc:spChg>
      </pc:sldChg>
      <pc:sldChg chg="addSp modSp mod">
        <pc:chgData name="917847041556" userId="c66975751d78ef0b" providerId="LiveId" clId="{E0567290-6F77-46A7-AE2C-7E6645A6147C}" dt="2025-11-04T02:49:57.548" v="60" actId="404"/>
        <pc:sldMkLst>
          <pc:docMk/>
          <pc:sldMk cId="0" sldId="263"/>
        </pc:sldMkLst>
        <pc:spChg chg="mod">
          <ac:chgData name="917847041556" userId="c66975751d78ef0b" providerId="LiveId" clId="{E0567290-6F77-46A7-AE2C-7E6645A6147C}" dt="2025-11-04T02:49:57.548" v="60" actId="404"/>
          <ac:spMkLst>
            <pc:docMk/>
            <pc:sldMk cId="0" sldId="263"/>
            <ac:spMk id="5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57.548" v="60" actId="404"/>
          <ac:spMkLst>
            <pc:docMk/>
            <pc:sldMk cId="0" sldId="263"/>
            <ac:spMk id="6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57.548" v="60" actId="404"/>
          <ac:spMkLst>
            <pc:docMk/>
            <pc:sldMk cId="0" sldId="263"/>
            <ac:spMk id="8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57.548" v="60" actId="404"/>
          <ac:spMkLst>
            <pc:docMk/>
            <pc:sldMk cId="0" sldId="263"/>
            <ac:spMk id="10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57.548" v="60" actId="404"/>
          <ac:spMkLst>
            <pc:docMk/>
            <pc:sldMk cId="0" sldId="263"/>
            <ac:spMk id="11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57.548" v="60" actId="404"/>
          <ac:spMkLst>
            <pc:docMk/>
            <pc:sldMk cId="0" sldId="263"/>
            <ac:spMk id="12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57.548" v="60" actId="404"/>
          <ac:spMkLst>
            <pc:docMk/>
            <pc:sldMk cId="0" sldId="263"/>
            <ac:spMk id="13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57.548" v="60" actId="404"/>
          <ac:spMkLst>
            <pc:docMk/>
            <pc:sldMk cId="0" sldId="263"/>
            <ac:spMk id="18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57.548" v="60" actId="404"/>
          <ac:spMkLst>
            <pc:docMk/>
            <pc:sldMk cId="0" sldId="263"/>
            <ac:spMk id="20" creationId="{00000000-0000-0000-0000-000000000000}"/>
          </ac:spMkLst>
        </pc:spChg>
        <pc:spChg chg="add mod">
          <ac:chgData name="917847041556" userId="c66975751d78ef0b" providerId="LiveId" clId="{E0567290-6F77-46A7-AE2C-7E6645A6147C}" dt="2025-11-04T02:49:57.548" v="60" actId="404"/>
          <ac:spMkLst>
            <pc:docMk/>
            <pc:sldMk cId="0" sldId="263"/>
            <ac:spMk id="22" creationId="{D508A868-C7F0-961C-55BB-8593853F36C2}"/>
          </ac:spMkLst>
        </pc:spChg>
      </pc:sldChg>
      <pc:sldChg chg="addSp modSp mod">
        <pc:chgData name="917847041556" userId="c66975751d78ef0b" providerId="LiveId" clId="{E0567290-6F77-46A7-AE2C-7E6645A6147C}" dt="2025-11-04T02:55:47.634" v="125" actId="20577"/>
        <pc:sldMkLst>
          <pc:docMk/>
          <pc:sldMk cId="0" sldId="264"/>
        </pc:sldMkLst>
        <pc:spChg chg="mod">
          <ac:chgData name="917847041556" userId="c66975751d78ef0b" providerId="LiveId" clId="{E0567290-6F77-46A7-AE2C-7E6645A6147C}" dt="2025-11-04T02:49:37.205" v="51" actId="1036"/>
          <ac:spMkLst>
            <pc:docMk/>
            <pc:sldMk cId="0" sldId="264"/>
            <ac:spMk id="2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49.386" v="56" actId="403"/>
          <ac:spMkLst>
            <pc:docMk/>
            <pc:sldMk cId="0" sldId="264"/>
            <ac:spMk id="5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5:47.634" v="125" actId="20577"/>
          <ac:spMkLst>
            <pc:docMk/>
            <pc:sldMk cId="0" sldId="264"/>
            <ac:spMk id="6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49.386" v="56" actId="403"/>
          <ac:spMkLst>
            <pc:docMk/>
            <pc:sldMk cId="0" sldId="264"/>
            <ac:spMk id="7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49.386" v="56" actId="403"/>
          <ac:spMkLst>
            <pc:docMk/>
            <pc:sldMk cId="0" sldId="264"/>
            <ac:spMk id="8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49.386" v="56" actId="403"/>
          <ac:spMkLst>
            <pc:docMk/>
            <pc:sldMk cId="0" sldId="264"/>
            <ac:spMk id="9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49.386" v="56" actId="403"/>
          <ac:spMkLst>
            <pc:docMk/>
            <pc:sldMk cId="0" sldId="264"/>
            <ac:spMk id="10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49.386" v="56" actId="403"/>
          <ac:spMkLst>
            <pc:docMk/>
            <pc:sldMk cId="0" sldId="264"/>
            <ac:spMk id="12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49.386" v="56" actId="403"/>
          <ac:spMkLst>
            <pc:docMk/>
            <pc:sldMk cId="0" sldId="264"/>
            <ac:spMk id="13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49.386" v="56" actId="403"/>
          <ac:spMkLst>
            <pc:docMk/>
            <pc:sldMk cId="0" sldId="264"/>
            <ac:spMk id="15" creationId="{00000000-0000-0000-0000-000000000000}"/>
          </ac:spMkLst>
        </pc:spChg>
        <pc:spChg chg="add mod">
          <ac:chgData name="917847041556" userId="c66975751d78ef0b" providerId="LiveId" clId="{E0567290-6F77-46A7-AE2C-7E6645A6147C}" dt="2025-11-04T02:49:49.386" v="56" actId="403"/>
          <ac:spMkLst>
            <pc:docMk/>
            <pc:sldMk cId="0" sldId="264"/>
            <ac:spMk id="16" creationId="{AAECB926-13CF-9CA1-B3A0-BA1E34177C45}"/>
          </ac:spMkLst>
        </pc:spChg>
      </pc:sldChg>
      <pc:sldChg chg="addSp modSp mod">
        <pc:chgData name="917847041556" userId="c66975751d78ef0b" providerId="LiveId" clId="{E0567290-6F77-46A7-AE2C-7E6645A6147C}" dt="2025-11-04T02:55:36.402" v="123" actId="2711"/>
        <pc:sldMkLst>
          <pc:docMk/>
          <pc:sldMk cId="0" sldId="265"/>
        </pc:sldMkLst>
        <pc:spChg chg="mod">
          <ac:chgData name="917847041556" userId="c66975751d78ef0b" providerId="LiveId" clId="{E0567290-6F77-46A7-AE2C-7E6645A6147C}" dt="2025-11-04T02:49:44.217" v="54" actId="403"/>
          <ac:spMkLst>
            <pc:docMk/>
            <pc:sldMk cId="0" sldId="265"/>
            <ac:spMk id="2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44.217" v="54" actId="403"/>
          <ac:spMkLst>
            <pc:docMk/>
            <pc:sldMk cId="0" sldId="265"/>
            <ac:spMk id="3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5:36.402" v="123" actId="2711"/>
          <ac:spMkLst>
            <pc:docMk/>
            <pc:sldMk cId="0" sldId="265"/>
            <ac:spMk id="4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44.217" v="54" actId="403"/>
          <ac:spMkLst>
            <pc:docMk/>
            <pc:sldMk cId="0" sldId="265"/>
            <ac:spMk id="5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44.217" v="54" actId="403"/>
          <ac:spMkLst>
            <pc:docMk/>
            <pc:sldMk cId="0" sldId="265"/>
            <ac:spMk id="6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44.217" v="54" actId="403"/>
          <ac:spMkLst>
            <pc:docMk/>
            <pc:sldMk cId="0" sldId="265"/>
            <ac:spMk id="7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55:26.845" v="121" actId="2711"/>
          <ac:spMkLst>
            <pc:docMk/>
            <pc:sldMk cId="0" sldId="265"/>
            <ac:spMk id="8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44.217" v="54" actId="403"/>
          <ac:spMkLst>
            <pc:docMk/>
            <pc:sldMk cId="0" sldId="265"/>
            <ac:spMk id="9" creationId="{00000000-0000-0000-0000-000000000000}"/>
          </ac:spMkLst>
        </pc:spChg>
        <pc:spChg chg="mod">
          <ac:chgData name="917847041556" userId="c66975751d78ef0b" providerId="LiveId" clId="{E0567290-6F77-46A7-AE2C-7E6645A6147C}" dt="2025-11-04T02:49:44.217" v="54" actId="403"/>
          <ac:spMkLst>
            <pc:docMk/>
            <pc:sldMk cId="0" sldId="265"/>
            <ac:spMk id="10" creationId="{00000000-0000-0000-0000-000000000000}"/>
          </ac:spMkLst>
        </pc:spChg>
        <pc:spChg chg="add mod">
          <ac:chgData name="917847041556" userId="c66975751d78ef0b" providerId="LiveId" clId="{E0567290-6F77-46A7-AE2C-7E6645A6147C}" dt="2025-11-04T02:52:55.697" v="98" actId="207"/>
          <ac:spMkLst>
            <pc:docMk/>
            <pc:sldMk cId="0" sldId="265"/>
            <ac:spMk id="11" creationId="{144A7CE4-9BAC-0DA8-3D9B-11220DB21A8A}"/>
          </ac:spMkLst>
        </pc:spChg>
      </pc:sldChg>
      <pc:sldChg chg="addSp modSp new mod">
        <pc:chgData name="917847041556" userId="c66975751d78ef0b" providerId="LiveId" clId="{E0567290-6F77-46A7-AE2C-7E6645A6147C}" dt="2025-11-04T02:54:04.025" v="106" actId="1035"/>
        <pc:sldMkLst>
          <pc:docMk/>
          <pc:sldMk cId="1413878694" sldId="266"/>
        </pc:sldMkLst>
        <pc:spChg chg="add mod">
          <ac:chgData name="917847041556" userId="c66975751d78ef0b" providerId="LiveId" clId="{E0567290-6F77-46A7-AE2C-7E6645A6147C}" dt="2025-11-04T02:53:31.811" v="102" actId="208"/>
          <ac:spMkLst>
            <pc:docMk/>
            <pc:sldMk cId="1413878694" sldId="266"/>
            <ac:spMk id="2" creationId="{9D60816D-F559-A30C-63DE-33D1050B7E51}"/>
          </ac:spMkLst>
        </pc:spChg>
        <pc:picChg chg="add mod">
          <ac:chgData name="917847041556" userId="c66975751d78ef0b" providerId="LiveId" clId="{E0567290-6F77-46A7-AE2C-7E6645A6147C}" dt="2025-11-04T02:54:04.025" v="106" actId="1035"/>
          <ac:picMkLst>
            <pc:docMk/>
            <pc:sldMk cId="1413878694" sldId="266"/>
            <ac:picMk id="1026" creationId="{5D126D86-B9EE-E752-8134-54F69BD1099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6055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48358" y="1453039"/>
            <a:ext cx="6847284" cy="855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700"/>
              </a:lnSpc>
              <a:buNone/>
            </a:pPr>
            <a:r>
              <a:rPr lang="en-US" sz="6600" b="1" u="sng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GROUP -8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793790" y="2606516"/>
            <a:ext cx="7556421" cy="25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66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State &amp; District-wise Crop Performance Dashboard</a:t>
            </a:r>
            <a:endParaRPr lang="en-US" sz="6600" dirty="0"/>
          </a:p>
        </p:txBody>
      </p:sp>
      <p:sp>
        <p:nvSpPr>
          <p:cNvPr id="5" name="Text 2"/>
          <p:cNvSpPr/>
          <p:nvPr/>
        </p:nvSpPr>
        <p:spPr>
          <a:xfrm>
            <a:off x="793790" y="5471636"/>
            <a:ext cx="74735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3  - ICRISAT District-Level Data Analysis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793790" y="6141363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Presented by: Biswajeet Sahoo, Ayushman </a:t>
            </a:r>
            <a:r>
              <a:rPr lang="en-US" sz="2000" b="1" dirty="0" err="1">
                <a:solidFill>
                  <a:srgbClr val="4B4A4A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Boiti</a:t>
            </a:r>
            <a:r>
              <a:rPr lang="en-US" sz="2000" b="1" dirty="0">
                <a:solidFill>
                  <a:srgbClr val="4B4A4A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Shreyan Bhardwaj, Kushal Kumar Dol, Anupam </a:t>
            </a:r>
            <a:r>
              <a:rPr lang="en-US" sz="2000" b="1" dirty="0" err="1">
                <a:solidFill>
                  <a:srgbClr val="4B4A4A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Pattanayak</a:t>
            </a:r>
            <a:r>
              <a:rPr lang="en-US" sz="2000" b="1" dirty="0">
                <a:solidFill>
                  <a:srgbClr val="4B4A4A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Satish Kumar Mohanty</a:t>
            </a:r>
            <a:endParaRPr lang="en-US" sz="20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9933"/>
            <a:ext cx="1052107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800" b="1" u="sng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Conclusion: From Data to Transformation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93790" y="2069306"/>
            <a:ext cx="13042821" cy="930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Overall Insight:The Power BI dashboard reveals major variations in crop yield, area, and production efficiency across states and years — highlighting both progress and problem zones.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329743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🔹</a:t>
            </a: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2000" b="1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Key Findings</a:t>
            </a: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383821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Certain states show high production but low yield, signaling inefficient land use.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437900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Emerging crops are driving growth in several regions, while others show decline.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3790" y="491978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Large low-yield zones (“Big Waste Zones”) need urgent intervention or crop diversification.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600990" y="547062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🔹</a:t>
            </a: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2000" b="1" dirty="0">
                <a:solidFill>
                  <a:srgbClr val="4B4A4A"/>
                </a:solidFill>
                <a:latin typeface="Times New Roman" panose="02020603050405020304" pitchFamily="18" charset="0"/>
                <a:ea typeface="Geist" pitchFamily="34" charset="-122"/>
                <a:cs typeface="Times New Roman" panose="02020603050405020304" pitchFamily="18" charset="0"/>
              </a:rPr>
              <a:t>Learning Outcomes: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600134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Understood how visual analytics can identify policy gaps and guide interventions.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93790" y="654212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Developed ability to link data insights with strategic agricultural goals (75% rule, 60% efficiency mandate).</a:t>
            </a:r>
            <a:endParaRPr lang="en-US" sz="2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4A7CE4-9BAC-0DA8-3D9B-11220DB21A8A}"/>
              </a:ext>
            </a:extLst>
          </p:cNvPr>
          <p:cNvSpPr/>
          <p:nvPr/>
        </p:nvSpPr>
        <p:spPr>
          <a:xfrm>
            <a:off x="12705348" y="7613629"/>
            <a:ext cx="1876926" cy="615971"/>
          </a:xfrm>
          <a:prstGeom prst="ellipse">
            <a:avLst/>
          </a:prstGeom>
          <a:solidFill>
            <a:srgbClr val="DFF3EA"/>
          </a:solidFill>
          <a:ln>
            <a:solidFill>
              <a:srgbClr val="DDF3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D60816D-F559-A30C-63DE-33D1050B7E51}"/>
              </a:ext>
            </a:extLst>
          </p:cNvPr>
          <p:cNvSpPr/>
          <p:nvPr/>
        </p:nvSpPr>
        <p:spPr>
          <a:xfrm>
            <a:off x="12717379" y="7495674"/>
            <a:ext cx="1913021" cy="733926"/>
          </a:xfrm>
          <a:prstGeom prst="ellipse">
            <a:avLst/>
          </a:prstGeom>
          <a:solidFill>
            <a:srgbClr val="DFF3EA"/>
          </a:solidFill>
          <a:ln>
            <a:solidFill>
              <a:srgbClr val="DDF3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Thank You Images – Browse 2,197,117 Stock Photos, Vectors, and Video |  Adobe Stock">
            <a:extLst>
              <a:ext uri="{FF2B5EF4-FFF2-40B4-BE49-F238E27FC236}">
                <a16:creationId xmlns:a16="http://schemas.microsoft.com/office/drawing/2014/main" id="{5D126D86-B9EE-E752-8134-54F69BD10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032"/>
            <a:ext cx="1460754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878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4574"/>
            <a:ext cx="791146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Three Critical Policy Objectives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2053947"/>
            <a:ext cx="13042821" cy="930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 drive agricultural transformation across India, this analysis centers on three evidence-based goals that balance equity, sustainability, and growth. Each goal targets a specific challenge in India's agricultural landscape while remaining achievable within existing systems.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93790" y="3282077"/>
            <a:ext cx="4215289" cy="3592830"/>
          </a:xfrm>
          <a:prstGeom prst="roundRect">
            <a:avLst>
              <a:gd name="adj" fmla="val 497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 sz="2000"/>
          </a:p>
        </p:txBody>
      </p:sp>
      <p:sp>
        <p:nvSpPr>
          <p:cNvPr id="5" name="Text 3"/>
          <p:cNvSpPr/>
          <p:nvPr/>
        </p:nvSpPr>
        <p:spPr>
          <a:xfrm>
            <a:off x="999768" y="3488055"/>
            <a:ext cx="336530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Goal 1: Close the Farm Gap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99768" y="3877508"/>
            <a:ext cx="3803333" cy="2171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75% Catch-Up Rule: Every district must achieve at least 75% of the best-performing district's yield in its category. Districts below this threshold are flagged as "Emergency Zones."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5207437" y="3282077"/>
            <a:ext cx="4215408" cy="3592830"/>
          </a:xfrm>
          <a:prstGeom prst="roundRect">
            <a:avLst>
              <a:gd name="adj" fmla="val 497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 sz="2000"/>
          </a:p>
        </p:txBody>
      </p:sp>
      <p:sp>
        <p:nvSpPr>
          <p:cNvPr id="8" name="Text 6"/>
          <p:cNvSpPr/>
          <p:nvPr/>
        </p:nvSpPr>
        <p:spPr>
          <a:xfrm>
            <a:off x="5413415" y="3488055"/>
            <a:ext cx="3803452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Goal 2: Demand Smarter Growth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5413415" y="4187666"/>
            <a:ext cx="3803452" cy="24812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60% Efficiency Mandate: At least 60% of new food production must come from yield improvements rather than land expansion—prioritizing innovation and sustainability over area expansion.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9621203" y="3282077"/>
            <a:ext cx="4215289" cy="3592830"/>
          </a:xfrm>
          <a:prstGeom prst="roundRect">
            <a:avLst>
              <a:gd name="adj" fmla="val 4972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 sz="2000"/>
          </a:p>
        </p:txBody>
      </p:sp>
      <p:sp>
        <p:nvSpPr>
          <p:cNvPr id="11" name="Text 9"/>
          <p:cNvSpPr/>
          <p:nvPr/>
        </p:nvSpPr>
        <p:spPr>
          <a:xfrm>
            <a:off x="9827181" y="3488055"/>
            <a:ext cx="294239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Goal 3: Fix Waste Zones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9827181" y="3877508"/>
            <a:ext cx="3803333" cy="1860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Strategic Land Check: Identify and act on large-area, low-yield zones through targeted intervention or strategic repurposing for maximum economic return.</a:t>
            </a:r>
            <a:endParaRPr lang="en-US" sz="20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446A1A-06C6-DD63-0216-5DB0127266C5}"/>
              </a:ext>
            </a:extLst>
          </p:cNvPr>
          <p:cNvSpPr/>
          <p:nvPr/>
        </p:nvSpPr>
        <p:spPr>
          <a:xfrm>
            <a:off x="12645190" y="7724273"/>
            <a:ext cx="1985210" cy="505327"/>
          </a:xfrm>
          <a:prstGeom prst="ellipse">
            <a:avLst/>
          </a:prstGeom>
          <a:solidFill>
            <a:srgbClr val="DFF3EA"/>
          </a:solidFill>
          <a:ln>
            <a:solidFill>
              <a:srgbClr val="DDF3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6974"/>
            <a:ext cx="700218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Goal 1: Closing the Local Farm Gap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116568"/>
            <a:ext cx="341995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75% Catch-Up Rule Explained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176141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Objective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2072878"/>
            <a:ext cx="6999208" cy="992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Ensure every district achieves at least 75% of the benchmark yield established by the best-performing district in its crop category. Any district falling below this threshold is classified as an "Emergency Zone," triggering priority intervention.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3223617"/>
            <a:ext cx="699920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793790" y="363640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Why This Works? 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3790" y="3947874"/>
            <a:ext cx="6999208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Achievable: 100% equality is unrealistic due to natural soil and climate variations, but 75% is a realistic stretch goal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93790" y="4507349"/>
            <a:ext cx="6999208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High ROI: Raising low-performers from 30% to 75% yields the largest national gains at lowest cost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93790" y="5066824"/>
            <a:ext cx="6999208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Eliminates Extremes: Focuses resources on districts where intervention has maximum impact</a:t>
            </a:r>
            <a:endParaRPr lang="en-US" sz="20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809" y="1781294"/>
            <a:ext cx="4524970" cy="528006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93790" y="7418546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4B4A4A"/>
                </a:solidFill>
                <a:highlight>
                  <a:srgbClr val="E5F9F2"/>
                </a:highlight>
                <a:latin typeface="Geist" pitchFamily="34" charset="0"/>
                <a:ea typeface="Geist" pitchFamily="34" charset="-122"/>
                <a:cs typeface="Geist" pitchFamily="34" charset="-120"/>
              </a:rPr>
              <a:t>National Impact:</a:t>
            </a:r>
            <a:r>
              <a:rPr lang="en-US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Closing these gaps could boost total food output by approximately 25%, ensuring food security while stabilizing grain prices and lifting farmer incomes.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3CC1AB-C7F6-E4D4-55F1-5F0AAD8B2F7D}"/>
              </a:ext>
            </a:extLst>
          </p:cNvPr>
          <p:cNvSpPr/>
          <p:nvPr/>
        </p:nvSpPr>
        <p:spPr>
          <a:xfrm>
            <a:off x="12712779" y="7672625"/>
            <a:ext cx="1960852" cy="541421"/>
          </a:xfrm>
          <a:prstGeom prst="ellipse">
            <a:avLst/>
          </a:prstGeom>
          <a:solidFill>
            <a:srgbClr val="DFF3EA"/>
          </a:solidFill>
          <a:ln>
            <a:solidFill>
              <a:srgbClr val="DDF3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7363"/>
            <a:ext cx="6137672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Goal 2: Demand Smarter Growth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1332071"/>
            <a:ext cx="2689265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60% Efficiency Mandate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80190" y="1624132"/>
            <a:ext cx="7556421" cy="697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This mandate ensures that agricultural growth prioritizes yield improvements over land expansion, forcing innovation and sustainable farming practices that protect India's natural resources.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6280190" y="2544961"/>
            <a:ext cx="3703796" cy="2247900"/>
          </a:xfrm>
          <a:prstGeom prst="roundRect">
            <a:avLst>
              <a:gd name="adj" fmla="val 3254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 sz="2800"/>
          </a:p>
        </p:txBody>
      </p:sp>
      <p:sp>
        <p:nvSpPr>
          <p:cNvPr id="7" name="Shape 4"/>
          <p:cNvSpPr/>
          <p:nvPr/>
        </p:nvSpPr>
        <p:spPr>
          <a:xfrm>
            <a:off x="6264950" y="2544961"/>
            <a:ext cx="60960" cy="2247900"/>
          </a:xfrm>
          <a:prstGeom prst="roundRect">
            <a:avLst>
              <a:gd name="adj" fmla="val 219768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IN" sz="2800"/>
          </a:p>
        </p:txBody>
      </p:sp>
      <p:sp>
        <p:nvSpPr>
          <p:cNvPr id="8" name="Text 5"/>
          <p:cNvSpPr/>
          <p:nvPr/>
        </p:nvSpPr>
        <p:spPr>
          <a:xfrm>
            <a:off x="6489978" y="2709029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What It Means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89978" y="3001089"/>
            <a:ext cx="3329940" cy="162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At least 60% of new food production must come from efficiency gains—improved yields, better farming techniques, and technological advancement—rather than expanding cultivated area.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10132814" y="2544961"/>
            <a:ext cx="3703796" cy="2247900"/>
          </a:xfrm>
          <a:prstGeom prst="roundRect">
            <a:avLst>
              <a:gd name="adj" fmla="val 3254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 sz="2800"/>
          </a:p>
        </p:txBody>
      </p:sp>
      <p:sp>
        <p:nvSpPr>
          <p:cNvPr id="11" name="Shape 8"/>
          <p:cNvSpPr/>
          <p:nvPr/>
        </p:nvSpPr>
        <p:spPr>
          <a:xfrm>
            <a:off x="10117574" y="2544961"/>
            <a:ext cx="60960" cy="2247900"/>
          </a:xfrm>
          <a:prstGeom prst="roundRect">
            <a:avLst>
              <a:gd name="adj" fmla="val 219768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IN" sz="2800"/>
          </a:p>
        </p:txBody>
      </p:sp>
      <p:sp>
        <p:nvSpPr>
          <p:cNvPr id="12" name="Text 9"/>
          <p:cNvSpPr/>
          <p:nvPr/>
        </p:nvSpPr>
        <p:spPr>
          <a:xfrm>
            <a:off x="10342602" y="2709029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Why It Matters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0342602" y="3001089"/>
            <a:ext cx="3329940" cy="1395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Land expansion threatens forests and groundwater reserves. This mandate signals that India's growth strategy prioritizes smart, sustainable agriculture over exploiting new land.</a:t>
            </a: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6280190" y="4941689"/>
            <a:ext cx="3703796" cy="2480429"/>
          </a:xfrm>
          <a:prstGeom prst="roundRect">
            <a:avLst>
              <a:gd name="adj" fmla="val 2949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 sz="2800"/>
          </a:p>
        </p:txBody>
      </p:sp>
      <p:sp>
        <p:nvSpPr>
          <p:cNvPr id="15" name="Shape 12"/>
          <p:cNvSpPr/>
          <p:nvPr/>
        </p:nvSpPr>
        <p:spPr>
          <a:xfrm>
            <a:off x="6264950" y="4941689"/>
            <a:ext cx="60960" cy="2480429"/>
          </a:xfrm>
          <a:prstGeom prst="roundRect">
            <a:avLst>
              <a:gd name="adj" fmla="val 219768"/>
            </a:avLst>
          </a:prstGeom>
          <a:solidFill>
            <a:srgbClr val="006747"/>
          </a:solidFill>
          <a:ln/>
        </p:spPr>
        <p:txBody>
          <a:bodyPr/>
          <a:lstStyle/>
          <a:p>
            <a:endParaRPr lang="en-IN" sz="2800"/>
          </a:p>
        </p:txBody>
      </p:sp>
      <p:sp>
        <p:nvSpPr>
          <p:cNvPr id="16" name="Text 13"/>
          <p:cNvSpPr/>
          <p:nvPr/>
        </p:nvSpPr>
        <p:spPr>
          <a:xfrm>
            <a:off x="6489978" y="5105757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Observable Trend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6489978" y="5397818"/>
            <a:ext cx="3329940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Current data shows approximately 60% of production growth now comes from yield improvements, with states like Punjab demonstrating that smaller cultivation areas with higher yields outperform larger but less efficient states.</a:t>
            </a:r>
            <a:endParaRPr lang="en-US" sz="20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859011-9EEC-00E1-B30F-404605BEB2B4}"/>
              </a:ext>
            </a:extLst>
          </p:cNvPr>
          <p:cNvSpPr/>
          <p:nvPr/>
        </p:nvSpPr>
        <p:spPr>
          <a:xfrm>
            <a:off x="12417862" y="7482276"/>
            <a:ext cx="2212538" cy="747324"/>
          </a:xfrm>
          <a:prstGeom prst="ellipse">
            <a:avLst/>
          </a:prstGeom>
          <a:solidFill>
            <a:srgbClr val="DFF3EA"/>
          </a:solidFill>
          <a:ln>
            <a:solidFill>
              <a:srgbClr val="DDF3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494824"/>
            <a:ext cx="6343055" cy="506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4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Goal 3: Fix the Big Waste Zones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19852" y="1065728"/>
            <a:ext cx="38564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Strategic Land Check Framework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19852" y="1383625"/>
            <a:ext cx="13190696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Large tracts of farmland operate significantly below their productivity potential. The Strategic Land Check identifies these "waste zones"—high-area regions with disproportionately low yields—and demands a clear decision path.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19852" y="2294692"/>
            <a:ext cx="309824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Decision Path for Waste Zones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719852" y="2729984"/>
            <a:ext cx="364450" cy="364450"/>
          </a:xfrm>
          <a:prstGeom prst="roundRect">
            <a:avLst>
              <a:gd name="adj" fmla="val 4000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 sz="3200"/>
          </a:p>
        </p:txBody>
      </p:sp>
      <p:sp>
        <p:nvSpPr>
          <p:cNvPr id="7" name="Text 5"/>
          <p:cNvSpPr/>
          <p:nvPr/>
        </p:nvSpPr>
        <p:spPr>
          <a:xfrm>
            <a:off x="780574" y="2760345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1246227" y="2785586"/>
            <a:ext cx="2024658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Fix It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1246227" y="3103483"/>
            <a:ext cx="5871448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Massive intervention including high-yield variety seeds, micro-irrigation infrastructure, soil enhancement, and farmer training programs</a:t>
            </a:r>
            <a:endParaRPr lang="en-US" sz="2400" dirty="0"/>
          </a:p>
        </p:txBody>
      </p:sp>
      <p:sp>
        <p:nvSpPr>
          <p:cNvPr id="10" name="Shape 8"/>
          <p:cNvSpPr/>
          <p:nvPr/>
        </p:nvSpPr>
        <p:spPr>
          <a:xfrm>
            <a:off x="719852" y="4186714"/>
            <a:ext cx="364450" cy="364450"/>
          </a:xfrm>
          <a:prstGeom prst="roundRect">
            <a:avLst>
              <a:gd name="adj" fmla="val 4000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 sz="3200"/>
          </a:p>
        </p:txBody>
      </p:sp>
      <p:sp>
        <p:nvSpPr>
          <p:cNvPr id="11" name="Text 9"/>
          <p:cNvSpPr/>
          <p:nvPr/>
        </p:nvSpPr>
        <p:spPr>
          <a:xfrm>
            <a:off x="780574" y="4217075"/>
            <a:ext cx="24288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3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3200" dirty="0"/>
          </a:p>
        </p:txBody>
      </p:sp>
      <p:sp>
        <p:nvSpPr>
          <p:cNvPr id="12" name="Text 10"/>
          <p:cNvSpPr/>
          <p:nvPr/>
        </p:nvSpPr>
        <p:spPr>
          <a:xfrm>
            <a:off x="1246227" y="4242316"/>
            <a:ext cx="2024658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Repurpose It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246227" y="4560213"/>
            <a:ext cx="5871448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Redirect land toward higher-value crops, pulses, oilseeds, or alternative uses like solar farming for energy generation</a:t>
            </a:r>
            <a:endParaRPr lang="en-US" sz="24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345" y="2314932"/>
            <a:ext cx="5757982" cy="4318397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719852" y="6997660"/>
            <a:ext cx="13190696" cy="947261"/>
          </a:xfrm>
          <a:prstGeom prst="roundRect">
            <a:avLst>
              <a:gd name="adj" fmla="val 15390"/>
            </a:avLst>
          </a:prstGeom>
          <a:solidFill>
            <a:srgbClr val="B3FFE7"/>
          </a:solidFill>
          <a:ln/>
        </p:spPr>
        <p:txBody>
          <a:bodyPr/>
          <a:lstStyle/>
          <a:p>
            <a:endParaRPr lang="en-IN" sz="320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77" y="7241262"/>
            <a:ext cx="202406" cy="161925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1246108" y="7200067"/>
            <a:ext cx="12502515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Critical Finding:</a:t>
            </a:r>
            <a:r>
              <a:rPr lang="en-US" sz="200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Rice and wheat occupy over 70% of total cultivated area. Identifying underperforming tracts within these categories and redirecting them can unlock substantial productivity gains and reduce resource wastage.</a:t>
            </a:r>
            <a:endParaRPr lang="en-US" sz="20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08025-375A-A82B-A267-2D035028B8F2}"/>
              </a:ext>
            </a:extLst>
          </p:cNvPr>
          <p:cNvSpPr/>
          <p:nvPr/>
        </p:nvSpPr>
        <p:spPr>
          <a:xfrm>
            <a:off x="12346443" y="7920634"/>
            <a:ext cx="2199736" cy="202407"/>
          </a:xfrm>
          <a:prstGeom prst="ellipse">
            <a:avLst/>
          </a:prstGeom>
          <a:solidFill>
            <a:srgbClr val="DFF3EA"/>
          </a:solidFill>
          <a:ln>
            <a:solidFill>
              <a:srgbClr val="DDF3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53BE47-E189-4698-2FF1-00A20D2C8F25}"/>
              </a:ext>
            </a:extLst>
          </p:cNvPr>
          <p:cNvSpPr/>
          <p:nvPr/>
        </p:nvSpPr>
        <p:spPr>
          <a:xfrm>
            <a:off x="13813793" y="7629167"/>
            <a:ext cx="732385" cy="493874"/>
          </a:xfrm>
          <a:prstGeom prst="ellipse">
            <a:avLst/>
          </a:prstGeom>
          <a:solidFill>
            <a:srgbClr val="DFF3EA"/>
          </a:solidFill>
          <a:ln>
            <a:solidFill>
              <a:srgbClr val="DDF3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7096"/>
            <a:ext cx="1093541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b="1" u="sng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understanding and cleaning summary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0" y="2226469"/>
            <a:ext cx="700920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Transforming Raw Agriculture Data into Policy Insights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2615922"/>
            <a:ext cx="13042821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analysis integrates comprehensive agricultural data across Indian states and districts using three core metrics: Area (hectares), Production (metric tons), and Yield (tons per hectare).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353389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01</a:t>
            </a: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793790" y="3848219"/>
            <a:ext cx="4215289" cy="22860"/>
          </a:xfrm>
          <a:prstGeom prst="rect">
            <a:avLst/>
          </a:prstGeom>
          <a:solidFill>
            <a:srgbClr val="006747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7" name="Text 5"/>
          <p:cNvSpPr/>
          <p:nvPr/>
        </p:nvSpPr>
        <p:spPr>
          <a:xfrm>
            <a:off x="793790" y="399311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Cleaning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93790" y="4382572"/>
            <a:ext cx="4215289" cy="2171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Converted mixed formats (text, scientific notation) to numeric values. Standardized units: 1000 ha → ha, 1000 tons → tons, kg/ha → tons/ha. Removed duplicates and handled missing values systematically.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5207437" y="353389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02</a:t>
            </a: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5207437" y="3848219"/>
            <a:ext cx="4215408" cy="22860"/>
          </a:xfrm>
          <a:prstGeom prst="rect">
            <a:avLst/>
          </a:prstGeom>
          <a:solidFill>
            <a:srgbClr val="006747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11" name="Text 9"/>
          <p:cNvSpPr/>
          <p:nvPr/>
        </p:nvSpPr>
        <p:spPr>
          <a:xfrm>
            <a:off x="5207437" y="3993118"/>
            <a:ext cx="326136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Relationship Architecture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5207437" y="4382572"/>
            <a:ext cx="4215408" cy="2171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Linked fact tables to crop dimensions, geographic hierarchies (state-district), and time dimensions. Established relational integrity for multi-level analysis from national down to district level.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9621203" y="353389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03</a:t>
            </a: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9621203" y="3848219"/>
            <a:ext cx="4215289" cy="22860"/>
          </a:xfrm>
          <a:prstGeom prst="rect">
            <a:avLst/>
          </a:prstGeom>
          <a:solidFill>
            <a:srgbClr val="006747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15" name="Text 13"/>
          <p:cNvSpPr/>
          <p:nvPr/>
        </p:nvSpPr>
        <p:spPr>
          <a:xfrm>
            <a:off x="9621203" y="399311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Advanced Metrics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9621203" y="4382572"/>
            <a:ext cx="4215289" cy="2171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Created DAX measures: Total Area, Total Production, Average Yield, Area Efficiency (%), Yield Efficiency (%), and Farm Gap Index (%). These enable sophisticated performance tracking against policy targets.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340BB3-197F-81BF-F398-5944447268E9}"/>
              </a:ext>
            </a:extLst>
          </p:cNvPr>
          <p:cNvSpPr/>
          <p:nvPr/>
        </p:nvSpPr>
        <p:spPr>
          <a:xfrm>
            <a:off x="12861758" y="7507705"/>
            <a:ext cx="1768642" cy="620316"/>
          </a:xfrm>
          <a:prstGeom prst="rect">
            <a:avLst/>
          </a:prstGeom>
          <a:solidFill>
            <a:srgbClr val="DFF3EA"/>
          </a:solidFill>
          <a:ln>
            <a:solidFill>
              <a:srgbClr val="DDF3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544711"/>
            <a:ext cx="5256490" cy="402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200" b="1" u="sng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Dashboard design and structure</a:t>
            </a:r>
            <a:endParaRPr lang="en-US" sz="3200" b="1" dirty="0"/>
          </a:p>
        </p:txBody>
      </p:sp>
      <p:sp>
        <p:nvSpPr>
          <p:cNvPr id="3" name="Text 1"/>
          <p:cNvSpPr/>
          <p:nvPr/>
        </p:nvSpPr>
        <p:spPr>
          <a:xfrm>
            <a:off x="792361" y="1204674"/>
            <a:ext cx="13045678" cy="51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Purpose:To monitor and enforce India’s Three Big Policy Objectives through data-driven visual insights — ensuring productivity, efficiency, and sustainable land use.</a:t>
            </a:r>
            <a:endParaRPr lang="en-US" sz="1600" b="1" dirty="0"/>
          </a:p>
        </p:txBody>
      </p:sp>
      <p:sp>
        <p:nvSpPr>
          <p:cNvPr id="4" name="Text 2"/>
          <p:cNvSpPr/>
          <p:nvPr/>
        </p:nvSpPr>
        <p:spPr>
          <a:xfrm>
            <a:off x="792361" y="1864519"/>
            <a:ext cx="13045678" cy="51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u="sng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Goal 1 – Close the Local Farm Gap (75% Catch-Up Rule)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Objective: Identify districts performing below 75% of benchmark yield.</a:t>
            </a:r>
            <a:endParaRPr lang="en-US" sz="1600" b="1" dirty="0"/>
          </a:p>
        </p:txBody>
      </p:sp>
      <p:sp>
        <p:nvSpPr>
          <p:cNvPr id="5" name="Text 3"/>
          <p:cNvSpPr/>
          <p:nvPr/>
        </p:nvSpPr>
        <p:spPr>
          <a:xfrm>
            <a:off x="792361" y="2524363"/>
            <a:ext cx="13045678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Map Visualization: Highlight “Emergency Zones” (districts &lt; 75%).</a:t>
            </a:r>
            <a:endParaRPr lang="en-US" sz="1600" b="1" dirty="0"/>
          </a:p>
        </p:txBody>
      </p:sp>
      <p:sp>
        <p:nvSpPr>
          <p:cNvPr id="6" name="Text 4"/>
          <p:cNvSpPr/>
          <p:nvPr/>
        </p:nvSpPr>
        <p:spPr>
          <a:xfrm>
            <a:off x="792361" y="2926675"/>
            <a:ext cx="13045678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KPI Cards: Average Yield (tons/ha), Farm Gap Index (%), Districts Below Target.</a:t>
            </a:r>
            <a:endParaRPr lang="en-US" sz="1600" b="1" dirty="0"/>
          </a:p>
        </p:txBody>
      </p:sp>
      <p:sp>
        <p:nvSpPr>
          <p:cNvPr id="7" name="Text 5"/>
          <p:cNvSpPr/>
          <p:nvPr/>
        </p:nvSpPr>
        <p:spPr>
          <a:xfrm>
            <a:off x="792361" y="3328987"/>
            <a:ext cx="13045678" cy="772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Bar/Column Chart: State-wise comparison of Actual vs Benchmark Yield.</a:t>
            </a:r>
          </a:p>
          <a:p>
            <a:pPr marL="0" indent="0" algn="l">
              <a:lnSpc>
                <a:spcPts val="2000"/>
              </a:lnSpc>
              <a:buNone/>
            </a:pPr>
            <a:endParaRPr lang="en-US" sz="1600" b="1" u="sng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600" b="1" u="sng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Goal 2 – Demand Smarter Growth (60% Efficiency Mandate)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Objective: Measure whether yield growth outpaces area expansion.</a:t>
            </a:r>
            <a:endParaRPr lang="en-US" sz="1600" b="1" dirty="0"/>
          </a:p>
        </p:txBody>
      </p:sp>
      <p:sp>
        <p:nvSpPr>
          <p:cNvPr id="8" name="Text 6"/>
          <p:cNvSpPr/>
          <p:nvPr/>
        </p:nvSpPr>
        <p:spPr>
          <a:xfrm>
            <a:off x="778606" y="4391144"/>
            <a:ext cx="13059433" cy="112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Dual-Axis Chart: Year-wise trend of Area Growth % vs Yield Growth %.</a:t>
            </a:r>
            <a:endParaRPr lang="en-US" sz="1600" b="1" dirty="0"/>
          </a:p>
        </p:txBody>
      </p:sp>
      <p:sp>
        <p:nvSpPr>
          <p:cNvPr id="9" name="Text 7"/>
          <p:cNvSpPr/>
          <p:nvPr/>
        </p:nvSpPr>
        <p:spPr>
          <a:xfrm>
            <a:off x="792361" y="4648676"/>
            <a:ext cx="13045678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Pie/Donut Chart: Share of growth driven by Yield vs Area.</a:t>
            </a:r>
            <a:endParaRPr lang="en-US" sz="1600" b="1" dirty="0"/>
          </a:p>
        </p:txBody>
      </p:sp>
      <p:sp>
        <p:nvSpPr>
          <p:cNvPr id="10" name="Text 8"/>
          <p:cNvSpPr/>
          <p:nvPr/>
        </p:nvSpPr>
        <p:spPr>
          <a:xfrm>
            <a:off x="792361" y="5050988"/>
            <a:ext cx="13045678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KPI Card: Efficiency Ratio = Yield Growth / Total Growth</a:t>
            </a:r>
            <a:endParaRPr lang="en-US" sz="1600" b="1" dirty="0"/>
          </a:p>
        </p:txBody>
      </p:sp>
      <p:sp>
        <p:nvSpPr>
          <p:cNvPr id="11" name="Text 9"/>
          <p:cNvSpPr/>
          <p:nvPr/>
        </p:nvSpPr>
        <p:spPr>
          <a:xfrm>
            <a:off x="792361" y="5453301"/>
            <a:ext cx="13045678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→ Insight: If &lt; 60%, trigger policy review for inefficient programs.</a:t>
            </a:r>
            <a:endParaRPr lang="en-US" sz="1600" b="1" dirty="0"/>
          </a:p>
        </p:txBody>
      </p:sp>
      <p:sp>
        <p:nvSpPr>
          <p:cNvPr id="12" name="Text 10"/>
          <p:cNvSpPr/>
          <p:nvPr/>
        </p:nvSpPr>
        <p:spPr>
          <a:xfrm>
            <a:off x="778606" y="5855613"/>
            <a:ext cx="13059433" cy="763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u="sng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Goal 3 – Fix Big Waste Zones (Strategic Land Check)</a:t>
            </a:r>
          </a:p>
          <a:p>
            <a:pPr marL="0" indent="0" algn="l">
              <a:lnSpc>
                <a:spcPts val="2000"/>
              </a:lnSpc>
              <a:buNone/>
            </a:pPr>
            <a:endParaRPr lang="en-US" sz="1600" b="1" u="sng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Objective: Detect high-area, low-yield farms wasting potential resources.Scatter Plot: </a:t>
            </a:r>
          </a:p>
          <a:p>
            <a:pPr marL="0" indent="0" algn="l">
              <a:lnSpc>
                <a:spcPts val="2000"/>
              </a:lnSpc>
              <a:buNone/>
            </a:pPr>
            <a:endParaRPr lang="en-US" sz="1600" b="1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Area (ha) vs Yield (tons/ha) to locate waste zones.</a:t>
            </a:r>
            <a:endParaRPr lang="en-US" sz="1600" b="1" dirty="0"/>
          </a:p>
        </p:txBody>
      </p:sp>
      <p:sp>
        <p:nvSpPr>
          <p:cNvPr id="13" name="Text 11"/>
          <p:cNvSpPr/>
          <p:nvPr/>
        </p:nvSpPr>
        <p:spPr>
          <a:xfrm>
            <a:off x="792360" y="6627119"/>
            <a:ext cx="13031923" cy="496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Treemap: Crop distribution by state to reveal concentration.</a:t>
            </a:r>
            <a:endParaRPr lang="en-US" sz="1600" b="1" dirty="0"/>
          </a:p>
        </p:txBody>
      </p:sp>
      <p:sp>
        <p:nvSpPr>
          <p:cNvPr id="14" name="Text 12"/>
          <p:cNvSpPr/>
          <p:nvPr/>
        </p:nvSpPr>
        <p:spPr>
          <a:xfrm>
            <a:off x="792361" y="7175302"/>
            <a:ext cx="13045678" cy="506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Table/Matrix: List of top 10 districts with largest “waste zones.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”→ Impact: Enables quick decision between “Fix It” or “Repurpose.</a:t>
            </a:r>
            <a:endParaRPr lang="en-US" sz="16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35D6C8-54B0-247D-1815-1D9D7695B35F}"/>
              </a:ext>
            </a:extLst>
          </p:cNvPr>
          <p:cNvSpPr/>
          <p:nvPr/>
        </p:nvSpPr>
        <p:spPr>
          <a:xfrm>
            <a:off x="12573000" y="7279105"/>
            <a:ext cx="1961147" cy="950495"/>
          </a:xfrm>
          <a:prstGeom prst="rect">
            <a:avLst/>
          </a:prstGeom>
          <a:solidFill>
            <a:srgbClr val="DFF3EA"/>
          </a:solidFill>
          <a:ln>
            <a:solidFill>
              <a:srgbClr val="DDF3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540782"/>
            <a:ext cx="7864554" cy="522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000" b="1" u="sng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Insights &amp; Strategic Implications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86527" y="1129903"/>
            <a:ext cx="13057346" cy="522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Analysis of state and district-level performance reveals critical patterns that guide resource allocation and policy emphasis.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86527" y="1902738"/>
            <a:ext cx="13057346" cy="1818918"/>
          </a:xfrm>
          <a:prstGeom prst="roundRect">
            <a:avLst>
              <a:gd name="adj" fmla="val 8271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 sz="2400"/>
          </a:p>
        </p:txBody>
      </p:sp>
      <p:sp>
        <p:nvSpPr>
          <p:cNvPr id="5" name="Shape 3"/>
          <p:cNvSpPr/>
          <p:nvPr/>
        </p:nvSpPr>
        <p:spPr>
          <a:xfrm>
            <a:off x="809387" y="1925598"/>
            <a:ext cx="668536" cy="1773198"/>
          </a:xfrm>
          <a:prstGeom prst="roundRect">
            <a:avLst>
              <a:gd name="adj" fmla="val 18400"/>
            </a:avLst>
          </a:prstGeom>
          <a:solidFill>
            <a:srgbClr val="D1EFE4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6" name="Text 4"/>
          <p:cNvSpPr/>
          <p:nvPr/>
        </p:nvSpPr>
        <p:spPr>
          <a:xfrm>
            <a:off x="1014532" y="2655451"/>
            <a:ext cx="25062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644968" y="2092643"/>
            <a:ext cx="2089428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Yield Gap Severity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644968" y="2420541"/>
            <a:ext cx="12009001" cy="522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Finding: Major yield gaps persist—many districts remain below 75% of benchmark. Punjab and Haryana exceed 90%, while central and eastern states lag significantly.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644968" y="3009543"/>
            <a:ext cx="12009001" cy="522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Implication: Districts like Odisha or Bihar could increase rice yield from 4,000 to 6,000 kg/ha by adopting practices from benchmark districts, boosting national output by ~20%.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786527" y="3888700"/>
            <a:ext cx="13057346" cy="1818918"/>
          </a:xfrm>
          <a:prstGeom prst="roundRect">
            <a:avLst>
              <a:gd name="adj" fmla="val 8271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 sz="2400"/>
          </a:p>
        </p:txBody>
      </p:sp>
      <p:sp>
        <p:nvSpPr>
          <p:cNvPr id="11" name="Shape 9"/>
          <p:cNvSpPr/>
          <p:nvPr/>
        </p:nvSpPr>
        <p:spPr>
          <a:xfrm>
            <a:off x="809387" y="3911560"/>
            <a:ext cx="668536" cy="1773198"/>
          </a:xfrm>
          <a:prstGeom prst="roundRect">
            <a:avLst>
              <a:gd name="adj" fmla="val 18400"/>
            </a:avLst>
          </a:prstGeom>
          <a:solidFill>
            <a:srgbClr val="D1EFE4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12" name="Text 10"/>
          <p:cNvSpPr/>
          <p:nvPr/>
        </p:nvSpPr>
        <p:spPr>
          <a:xfrm>
            <a:off x="1014532" y="4641413"/>
            <a:ext cx="25062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644968" y="4078605"/>
            <a:ext cx="3019187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Efficiency Transition Visible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644968" y="4406503"/>
            <a:ext cx="12009001" cy="522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Finding: Approximately 60% of production growth now derives from yield improvements, reaching near-target levels. However, states like MP and Chhattisgarh still expand area with weak yield gains.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1644968" y="4995505"/>
            <a:ext cx="12009001" cy="522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Implication: Replicating Punjab's model—high yield, smaller area—across inefficient states can boost national output without environmental stress.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786527" y="5874663"/>
            <a:ext cx="13057346" cy="1818918"/>
          </a:xfrm>
          <a:prstGeom prst="roundRect">
            <a:avLst>
              <a:gd name="adj" fmla="val 8271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 sz="2400"/>
          </a:p>
        </p:txBody>
      </p:sp>
      <p:sp>
        <p:nvSpPr>
          <p:cNvPr id="17" name="Shape 15"/>
          <p:cNvSpPr/>
          <p:nvPr/>
        </p:nvSpPr>
        <p:spPr>
          <a:xfrm>
            <a:off x="809387" y="5897523"/>
            <a:ext cx="668536" cy="1773198"/>
          </a:xfrm>
          <a:prstGeom prst="roundRect">
            <a:avLst>
              <a:gd name="adj" fmla="val 18400"/>
            </a:avLst>
          </a:prstGeom>
          <a:solidFill>
            <a:srgbClr val="D1EFE4"/>
          </a:solidFill>
          <a:ln/>
        </p:spPr>
        <p:txBody>
          <a:bodyPr/>
          <a:lstStyle/>
          <a:p>
            <a:endParaRPr lang="en-IN" sz="2400"/>
          </a:p>
        </p:txBody>
      </p:sp>
      <p:sp>
        <p:nvSpPr>
          <p:cNvPr id="18" name="Text 16"/>
          <p:cNvSpPr/>
          <p:nvPr/>
        </p:nvSpPr>
        <p:spPr>
          <a:xfrm>
            <a:off x="1014532" y="6627376"/>
            <a:ext cx="25062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7"/>
          <p:cNvSpPr/>
          <p:nvPr/>
        </p:nvSpPr>
        <p:spPr>
          <a:xfrm>
            <a:off x="1644968" y="6064568"/>
            <a:ext cx="2616994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Crop Concentration Risk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1644968" y="6392466"/>
            <a:ext cx="12009001" cy="522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Finding: Rice and wheat dominate (&gt;70% of total area), creating concentration risk. High-area, low-yield zones waste significant resources and lack diversification.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1644968" y="6981468"/>
            <a:ext cx="12009001" cy="522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Implication: Redirecting 1 lakh hectares of underperforming cereal land toward pulses, oilseeds, or commercial crops can double productivity while building farmer resilience.</a:t>
            </a:r>
            <a:endParaRPr lang="en-US" sz="2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508A868-C7F0-961C-55BB-8593853F36C2}"/>
              </a:ext>
            </a:extLst>
          </p:cNvPr>
          <p:cNvSpPr/>
          <p:nvPr/>
        </p:nvSpPr>
        <p:spPr>
          <a:xfrm>
            <a:off x="12789568" y="7693581"/>
            <a:ext cx="1840832" cy="517803"/>
          </a:xfrm>
          <a:prstGeom prst="ellipse">
            <a:avLst/>
          </a:prstGeom>
          <a:solidFill>
            <a:srgbClr val="DFF3EA"/>
          </a:solidFill>
          <a:ln>
            <a:solidFill>
              <a:srgbClr val="DDF3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0732"/>
            <a:ext cx="861786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b="1" u="sng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Recommended Actions for Impact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0" y="198358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dashboard enables targeted interventions that address specific district and crop performance patterns. These recommendations prioritize high-ROI actions aligned with the three policy objectives.</a:t>
            </a: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793790" y="2841903"/>
            <a:ext cx="6422231" cy="2111335"/>
          </a:xfrm>
          <a:prstGeom prst="roundRect">
            <a:avLst>
              <a:gd name="adj" fmla="val 2256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 sz="2400"/>
          </a:p>
        </p:txBody>
      </p:sp>
      <p:sp>
        <p:nvSpPr>
          <p:cNvPr id="5" name="Text 3"/>
          <p:cNvSpPr/>
          <p:nvPr/>
        </p:nvSpPr>
        <p:spPr>
          <a:xfrm>
            <a:off x="999768" y="30478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Bridge Yield Gaps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999768" y="3477101"/>
            <a:ext cx="60102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Deploy HYV seeds, micro-irrigation, and farmer training in districts &lt;75% of benchmark. Example: Raising eastern rice yields by 2,000 kg/ha adds 20% to national output while stabilizing prices and farmer income.</a:t>
            </a: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7414379" y="2841903"/>
            <a:ext cx="6422231" cy="2111335"/>
          </a:xfrm>
          <a:prstGeom prst="roundRect">
            <a:avLst>
              <a:gd name="adj" fmla="val 2256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 sz="2400"/>
          </a:p>
        </p:txBody>
      </p:sp>
      <p:sp>
        <p:nvSpPr>
          <p:cNvPr id="8" name="Text 6"/>
          <p:cNvSpPr/>
          <p:nvPr/>
        </p:nvSpPr>
        <p:spPr>
          <a:xfrm>
            <a:off x="7620357" y="3047881"/>
            <a:ext cx="317575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Shift to Yield-Led Growth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620357" y="3477101"/>
            <a:ext cx="60102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Invest in precision farming, soil management, and agri-tech adoption. Smaller high-yield farms outperform larger inefficient ones. Scaling this model protects groundwater while boosting productivity.</a:t>
            </a: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793790" y="5151596"/>
            <a:ext cx="6422231" cy="2111335"/>
          </a:xfrm>
          <a:prstGeom prst="roundRect">
            <a:avLst>
              <a:gd name="adj" fmla="val 2256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 sz="2400"/>
          </a:p>
        </p:txBody>
      </p:sp>
      <p:sp>
        <p:nvSpPr>
          <p:cNvPr id="11" name="Text 9"/>
          <p:cNvSpPr/>
          <p:nvPr/>
        </p:nvSpPr>
        <p:spPr>
          <a:xfrm>
            <a:off x="999768" y="5357574"/>
            <a:ext cx="277522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Optimize Waste Zones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999768" y="5786795"/>
            <a:ext cx="60102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Target high-area, low-yield zones for intervention or diversification. Redirecting underperforming land toward pulses, oilseeds, or solar farming can double productivity and reduce input wastage significantly.</a:t>
            </a: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7414379" y="5151596"/>
            <a:ext cx="6422231" cy="2111335"/>
          </a:xfrm>
          <a:prstGeom prst="roundRect">
            <a:avLst>
              <a:gd name="adj" fmla="val 2256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n-IN" sz="2400"/>
          </a:p>
        </p:txBody>
      </p:sp>
      <p:sp>
        <p:nvSpPr>
          <p:cNvPr id="14" name="Text 12"/>
          <p:cNvSpPr/>
          <p:nvPr/>
        </p:nvSpPr>
        <p:spPr>
          <a:xfrm>
            <a:off x="7620357" y="5357574"/>
            <a:ext cx="361449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Strengthen Data Governance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620357" y="5786795"/>
            <a:ext cx="60102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real-time dashboard monitoring to detect yield anomalies, track efficiency ratios, and trigger evidence-based policy responses. Early detection enables faster subsidy optimization and targeted farmer support.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ECB926-13CF-9CA1-B3A0-BA1E34177C45}"/>
              </a:ext>
            </a:extLst>
          </p:cNvPr>
          <p:cNvSpPr/>
          <p:nvPr/>
        </p:nvSpPr>
        <p:spPr>
          <a:xfrm>
            <a:off x="12416588" y="7440930"/>
            <a:ext cx="2213811" cy="788670"/>
          </a:xfrm>
          <a:prstGeom prst="ellipse">
            <a:avLst/>
          </a:prstGeom>
          <a:solidFill>
            <a:srgbClr val="DFF3EA"/>
          </a:solidFill>
          <a:ln>
            <a:solidFill>
              <a:srgbClr val="DDF3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1515</Words>
  <Application>Microsoft Office PowerPoint</Application>
  <PresentationFormat>Custom</PresentationFormat>
  <Paragraphs>118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Times New Roman</vt:lpstr>
      <vt:lpstr>Geist</vt:lpstr>
      <vt:lpstr>Noto Serif SC Bold</vt:lpstr>
      <vt:lpstr>Arial</vt:lpstr>
      <vt:lpstr>Noto Serif SC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917847041556</cp:lastModifiedBy>
  <cp:revision>1</cp:revision>
  <dcterms:created xsi:type="dcterms:W3CDTF">2025-11-04T02:29:41Z</dcterms:created>
  <dcterms:modified xsi:type="dcterms:W3CDTF">2025-11-04T02:56:46Z</dcterms:modified>
</cp:coreProperties>
</file>